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4" r:id="rId3"/>
    <p:sldId id="263" r:id="rId4"/>
    <p:sldId id="257" r:id="rId5"/>
    <p:sldId id="261" r:id="rId6"/>
    <p:sldId id="258" r:id="rId7"/>
    <p:sldId id="259" r:id="rId8"/>
    <p:sldId id="260" r:id="rId9"/>
    <p:sldId id="266" r:id="rId10"/>
    <p:sldId id="262"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147" autoAdjust="0"/>
  </p:normalViewPr>
  <p:slideViewPr>
    <p:cSldViewPr snapToGrid="0">
      <p:cViewPr>
        <p:scale>
          <a:sx n="50" d="100"/>
          <a:sy n="50" d="100"/>
        </p:scale>
        <p:origin x="-42"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B7B9C9-5149-4512-AE51-AC227F41A8D3}" type="datetimeFigureOut">
              <a:rPr lang="en-GB" smtClean="0"/>
              <a:pPr/>
              <a:t>30/04/2018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CFA80-30CB-4CD7-B590-0E71B904F12B}" type="slidenum">
              <a:rPr lang="en-GB" smtClean="0"/>
              <a:pPr/>
              <a:t>‹#›</a:t>
            </a:fld>
            <a:endParaRPr lang="en-GB"/>
          </a:p>
        </p:txBody>
      </p:sp>
    </p:spTree>
    <p:extLst>
      <p:ext uri="{BB962C8B-B14F-4D97-AF65-F5344CB8AC3E}">
        <p14:creationId xmlns:p14="http://schemas.microsoft.com/office/powerpoint/2010/main" xmlns="" val="3025506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Craft both in history and in the contemporary world is all around us. It recognizes and communicates much about what</a:t>
            </a:r>
            <a:r>
              <a:rPr lang="en-GB" baseline="0" dirty="0" smtClean="0"/>
              <a:t> who we are as a country, where we have come from and where we are today. It identifies us and serves as our legacy. Crafted pottery, furniture, glass, jewellery, religious objects and quilts and coverlets describe our Community. All our fond memories and the things we hold dear can be presented in the form of art or craft. This presentation is on Wood in the American Craft History.</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1</a:t>
            </a:fld>
            <a:endParaRPr lang="en-GB"/>
          </a:p>
        </p:txBody>
      </p:sp>
    </p:spTree>
    <p:extLst>
      <p:ext uri="{BB962C8B-B14F-4D97-AF65-F5344CB8AC3E}">
        <p14:creationId xmlns:p14="http://schemas.microsoft.com/office/powerpoint/2010/main" xmlns="" val="106807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Americans todays both young and the aged are shifting from buying massed-produced commodities and are seeking hand-made crafts of their own that are no longer commodities, but pieces of art. Crafts</a:t>
            </a:r>
            <a:r>
              <a:rPr lang="en-GB" baseline="0" dirty="0" smtClean="0"/>
              <a:t> serve as our identity and our legacy. It is a profession </a:t>
            </a:r>
            <a:r>
              <a:rPr lang="en-GB" dirty="0" smtClean="0"/>
              <a:t>that requires skilled work and specialized knowledge. Indeed, it can take years until a craft artist becomes a master in their area. Crafts date back in the 17</a:t>
            </a:r>
            <a:r>
              <a:rPr lang="en-GB" baseline="30000" dirty="0" smtClean="0"/>
              <a:t>th</a:t>
            </a:r>
            <a:r>
              <a:rPr lang="en-GB" dirty="0" smtClean="0"/>
              <a:t> century, people used to make a living from selling or trading their craft. After</a:t>
            </a:r>
            <a:r>
              <a:rPr lang="en-GB" baseline="0" dirty="0" smtClean="0"/>
              <a:t> the industrial revolution, goods were standardized and individuals were placed in their respective divisions of labour so that each bowl that was produced was unique and was more affordable for the public. Since the industrial life created more anxieties about division of labour, and the artists being distanced from their products, artists joined hands and formed the Arts and Crafts Movement in the late 19</a:t>
            </a:r>
            <a:r>
              <a:rPr lang="en-GB" baseline="30000" dirty="0" smtClean="0"/>
              <a:t>th</a:t>
            </a:r>
            <a:r>
              <a:rPr lang="en-GB" baseline="0" dirty="0" smtClean="0"/>
              <a:t> century whose main objective was to end the division of labour and instead promote the artists as craftsmen. Even though the Arts and Crafts Movement ended, as held by historical books, it is continuously being re-produced, re-worked and re-invented and its presence is still being felt in the modern society today, most especially at the American Craft Exposition</a:t>
            </a:r>
            <a:r>
              <a:rPr lang="en-GB" dirty="0" smtClean="0"/>
              <a:t>(</a:t>
            </a:r>
            <a:r>
              <a:rPr lang="en-GB" dirty="0" err="1" smtClean="0"/>
              <a:t>Obniski</a:t>
            </a:r>
            <a:r>
              <a:rPr lang="en-GB" dirty="0" smtClean="0"/>
              <a:t>, 2018)</a:t>
            </a:r>
            <a:r>
              <a:rPr lang="en-GB" baseline="0" dirty="0" smtClean="0"/>
              <a:t>.</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2</a:t>
            </a:fld>
            <a:endParaRPr lang="en-GB"/>
          </a:p>
        </p:txBody>
      </p:sp>
    </p:spTree>
    <p:extLst>
      <p:ext uri="{BB962C8B-B14F-4D97-AF65-F5344CB8AC3E}">
        <p14:creationId xmlns:p14="http://schemas.microsoft.com/office/powerpoint/2010/main" xmlns="" val="530070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Arts and Crafts Movement dates back in the 19</a:t>
            </a:r>
            <a:r>
              <a:rPr lang="en-GB" baseline="30000" dirty="0" smtClean="0"/>
              <a:t>th</a:t>
            </a:r>
            <a:r>
              <a:rPr lang="en-GB" dirty="0" smtClean="0"/>
              <a:t> century. It came up during the late Victorian era in England, the most industrialized country in the world at that time. Anxieties abo</a:t>
            </a:r>
            <a:r>
              <a:rPr lang="en-GB" u="none" dirty="0" smtClean="0"/>
              <a:t>ut industrial life led to a</a:t>
            </a:r>
            <a:r>
              <a:rPr lang="en-GB" dirty="0" smtClean="0"/>
              <a:t> positive examination of handcraftsmanship and pre-</a:t>
            </a:r>
            <a:r>
              <a:rPr lang="en-GB" baseline="0" dirty="0" smtClean="0"/>
              <a:t> industrial </a:t>
            </a:r>
            <a:r>
              <a:rPr lang="en-GB" dirty="0" smtClean="0"/>
              <a:t>practises of culture and society. Arts and Crafts designers sought to improve standards of decorative design, believed to have been degraded by the industrial revolution</a:t>
            </a:r>
            <a:r>
              <a:rPr lang="en-GB" baseline="0" dirty="0" smtClean="0"/>
              <a:t> </a:t>
            </a:r>
            <a:r>
              <a:rPr lang="en-GB" dirty="0" smtClean="0"/>
              <a:t>and create conducive working environments</a:t>
            </a:r>
            <a:r>
              <a:rPr lang="en-GB" baseline="0" dirty="0" smtClean="0"/>
              <a:t> which promoted the creation of beautiful and fine work by the artists. The movement did not encourage a particular style but it advocated reform in its philosophy and cultivated an evaluation of industrial labour since modern machines replaced workers. The proponents of the Movement sought to end the division of labour and advance the artists of rather the designers as craftsmen.</a:t>
            </a:r>
            <a:endParaRPr lang="en-GB" dirty="0" smtClean="0"/>
          </a:p>
          <a:p>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3</a:t>
            </a:fld>
            <a:endParaRPr lang="en-GB"/>
          </a:p>
        </p:txBody>
      </p:sp>
    </p:spTree>
    <p:extLst>
      <p:ext uri="{BB962C8B-B14F-4D97-AF65-F5344CB8AC3E}">
        <p14:creationId xmlns:p14="http://schemas.microsoft.com/office/powerpoint/2010/main" xmlns="" val="1903748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During the 1930s, it was believed that furniture and architecture should show harmony between people and nature. In the furniture design, this meant natural materials like wood, something smooth and round in form. </a:t>
            </a:r>
            <a:r>
              <a:rPr lang="en-GB" dirty="0" smtClean="0"/>
              <a:t>Wood is a</a:t>
            </a:r>
            <a:r>
              <a:rPr lang="en-GB" baseline="0" dirty="0" smtClean="0"/>
              <a:t> tool that has been used widely by many artists in their creations. They have used it in many ways like in crafting furniture, tools and in building materials. Its demand continues to rise for it is a major tool used by artists. It is known in making designs that are unique in their presentation and the creativity used.  In the modern society today, machines have brought a blend between machine-made and the natural world such that none outshines the other</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And artists</a:t>
            </a:r>
            <a:r>
              <a:rPr lang="en-GB" baseline="0" dirty="0" smtClean="0"/>
              <a:t> live in tension of being replaced from their jobs.</a:t>
            </a:r>
          </a:p>
        </p:txBody>
      </p:sp>
      <p:sp>
        <p:nvSpPr>
          <p:cNvPr id="4" name="Slide Number Placeholder 3"/>
          <p:cNvSpPr>
            <a:spLocks noGrp="1"/>
          </p:cNvSpPr>
          <p:nvPr>
            <p:ph type="sldNum" sz="quarter" idx="10"/>
          </p:nvPr>
        </p:nvSpPr>
        <p:spPr/>
        <p:txBody>
          <a:bodyPr/>
          <a:lstStyle/>
          <a:p>
            <a:fld id="{428CFA80-30CB-4CD7-B590-0E71B904F12B}" type="slidenum">
              <a:rPr lang="en-GB" smtClean="0"/>
              <a:pPr/>
              <a:t>4</a:t>
            </a:fld>
            <a:endParaRPr lang="en-GB"/>
          </a:p>
        </p:txBody>
      </p:sp>
    </p:spTree>
    <p:extLst>
      <p:ext uri="{BB962C8B-B14F-4D97-AF65-F5344CB8AC3E}">
        <p14:creationId xmlns:p14="http://schemas.microsoft.com/office/powerpoint/2010/main" xmlns="" val="2061346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J.B Blunk</a:t>
            </a:r>
            <a:r>
              <a:rPr lang="en-GB" baseline="0" dirty="0" smtClean="0"/>
              <a:t>(1962-2002) is a sculptor of wood known for his unique pieces of work both in their size and the degree of creativity. Arthur Espenet Carpenter (1920-2006) is a woodworker who was declared a </a:t>
            </a:r>
            <a:r>
              <a:rPr lang="en-GB" i="1" baseline="0" dirty="0" smtClean="0"/>
              <a:t>Living California Treasure </a:t>
            </a:r>
            <a:r>
              <a:rPr lang="en-GB" baseline="0" dirty="0" smtClean="0"/>
              <a:t>in 1984 for his sleek and unique furniture. Wendell Castle (1932-2018) is known for his furniture designs. His creations in </a:t>
            </a:r>
            <a:r>
              <a:rPr lang="en-GB" dirty="0" smtClean="0"/>
              <a:t>wood, plastic and bronze are uniquely</a:t>
            </a:r>
            <a:r>
              <a:rPr lang="en-GB" baseline="0" dirty="0" smtClean="0"/>
              <a:t> made.</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5</a:t>
            </a:fld>
            <a:endParaRPr lang="en-GB"/>
          </a:p>
        </p:txBody>
      </p:sp>
    </p:spTree>
    <p:extLst>
      <p:ext uri="{BB962C8B-B14F-4D97-AF65-F5344CB8AC3E}">
        <p14:creationId xmlns:p14="http://schemas.microsoft.com/office/powerpoint/2010/main" xmlns="" val="2294561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J.B. Blunk (1926-2002) was a sculptor mainly</a:t>
            </a:r>
            <a:r>
              <a:rPr lang="en-GB" baseline="0" dirty="0" smtClean="0"/>
              <a:t> known </a:t>
            </a:r>
            <a:r>
              <a:rPr lang="en-GB" dirty="0" smtClean="0"/>
              <a:t>for</a:t>
            </a:r>
            <a:r>
              <a:rPr lang="en-GB" baseline="0" dirty="0" smtClean="0"/>
              <a:t> crafting wood</a:t>
            </a:r>
            <a:r>
              <a:rPr lang="en-GB" dirty="0" smtClean="0"/>
              <a:t>.  It was after</a:t>
            </a:r>
            <a:r>
              <a:rPr lang="en-GB" baseline="0" dirty="0" smtClean="0"/>
              <a:t> serving in the United States Army in Korea that he met</a:t>
            </a:r>
            <a:endParaRPr lang="en-GB" dirty="0" smtClean="0"/>
          </a:p>
          <a:p>
            <a:r>
              <a:rPr lang="en-GB" dirty="0" smtClean="0"/>
              <a:t>Isamu Noguchi, who was also a sculptor in Japan. He was introduced</a:t>
            </a:r>
            <a:r>
              <a:rPr lang="en-GB" baseline="0" dirty="0" smtClean="0"/>
              <a:t> to pottery training classes with other Japanese potters, Kitaoji Rosanjin and Living National Treasure Toyo Kaneshige. The artist, Blunk, is known to be the first American to </a:t>
            </a:r>
            <a:r>
              <a:rPr lang="en-GB" dirty="0" smtClean="0"/>
              <a:t>apprentice to improve his skills in</a:t>
            </a:r>
            <a:r>
              <a:rPr lang="en-GB" baseline="0" dirty="0" smtClean="0"/>
              <a:t> order to achieve the </a:t>
            </a:r>
            <a:r>
              <a:rPr lang="en-GB" dirty="0" smtClean="0"/>
              <a:t>country’s great ceramic tradition. After his return in United States, Blunk</a:t>
            </a:r>
            <a:r>
              <a:rPr lang="en-GB" baseline="0" dirty="0" smtClean="0"/>
              <a:t> was finally able to build his own home and studio near Inverness, CA. In 1962,he started working on wood and was </a:t>
            </a:r>
            <a:r>
              <a:rPr lang="en-GB" dirty="0" smtClean="0"/>
              <a:t>crafting furniture and installations out of redwood, which were exceptional in their size and degree of creativity. He graduated from UCLA where</a:t>
            </a:r>
            <a:r>
              <a:rPr lang="en-GB" baseline="0" dirty="0" smtClean="0"/>
              <a:t> he was guided in his studies by Laura Andreson. Examples his works include the </a:t>
            </a:r>
            <a:r>
              <a:rPr lang="en-GB" i="1" baseline="0" dirty="0" smtClean="0"/>
              <a:t>Dreamlock</a:t>
            </a:r>
            <a:r>
              <a:rPr lang="en-GB" baseline="0" dirty="0" smtClean="0"/>
              <a:t> of 1982 and the </a:t>
            </a:r>
            <a:r>
              <a:rPr lang="en-GB" i="1" baseline="0" dirty="0" smtClean="0"/>
              <a:t>Planet</a:t>
            </a:r>
            <a:r>
              <a:rPr lang="en-GB" baseline="0" dirty="0" smtClean="0"/>
              <a:t> of 1969.</a:t>
            </a:r>
            <a:endParaRPr lang="en-GB" dirty="0" smtClean="0"/>
          </a:p>
        </p:txBody>
      </p:sp>
      <p:sp>
        <p:nvSpPr>
          <p:cNvPr id="4" name="Slide Number Placeholder 3"/>
          <p:cNvSpPr>
            <a:spLocks noGrp="1"/>
          </p:cNvSpPr>
          <p:nvPr>
            <p:ph type="sldNum" sz="quarter" idx="10"/>
          </p:nvPr>
        </p:nvSpPr>
        <p:spPr/>
        <p:txBody>
          <a:bodyPr/>
          <a:lstStyle/>
          <a:p>
            <a:fld id="{428CFA80-30CB-4CD7-B590-0E71B904F12B}" type="slidenum">
              <a:rPr lang="en-GB" smtClean="0"/>
              <a:pPr/>
              <a:t>6</a:t>
            </a:fld>
            <a:endParaRPr lang="en-GB"/>
          </a:p>
        </p:txBody>
      </p:sp>
    </p:spTree>
    <p:extLst>
      <p:ext uri="{BB962C8B-B14F-4D97-AF65-F5344CB8AC3E}">
        <p14:creationId xmlns:p14="http://schemas.microsoft.com/office/powerpoint/2010/main" xmlns="" val="32977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Arthur Espenet Carpenter is known</a:t>
            </a:r>
            <a:r>
              <a:rPr lang="en-GB" baseline="0" dirty="0" smtClean="0"/>
              <a:t> to have worked on wood between 1920 and 2006. The name Arthur is also taken to mean Art. He received a standing ovation in 1984 when he was declared a </a:t>
            </a:r>
            <a:r>
              <a:rPr lang="en-GB" i="1" baseline="0" dirty="0" smtClean="0"/>
              <a:t>Living California Treasure</a:t>
            </a:r>
            <a:r>
              <a:rPr lang="en-GB" baseline="0" dirty="0" smtClean="0"/>
              <a:t>. He is widely known for his sleek and unique furniture. Some of his works include the </a:t>
            </a:r>
            <a:r>
              <a:rPr lang="en-GB" i="1" baseline="0" dirty="0" smtClean="0"/>
              <a:t>wishbone chair </a:t>
            </a:r>
            <a:r>
              <a:rPr lang="en-GB" baseline="0" dirty="0" smtClean="0"/>
              <a:t>and </a:t>
            </a:r>
            <a:r>
              <a:rPr lang="en-GB" i="1" baseline="0" dirty="0" smtClean="0"/>
              <a:t>desk</a:t>
            </a:r>
            <a:r>
              <a:rPr lang="en-GB" baseline="0" dirty="0" smtClean="0"/>
              <a:t> and </a:t>
            </a:r>
            <a:r>
              <a:rPr lang="en-GB" i="1" baseline="0" dirty="0" smtClean="0"/>
              <a:t>music stand</a:t>
            </a:r>
            <a:r>
              <a:rPr lang="en-GB" i="0" baseline="0" dirty="0" smtClean="0"/>
              <a:t> which had scalloped seashell sides. After attending an exhibition at the Museum of Modern Art in New York, he was inspired to buy a lathe and started teaching himself on woodworking. Arthur was a founding member of the Baulines Craft Guid and taught many woodworkers whom he guided. His pieces of work are </a:t>
            </a:r>
            <a:r>
              <a:rPr lang="en-GB" dirty="0" smtClean="0"/>
              <a:t>in the collection of the Smithsonian Institution and displayed at the Museum of Modern Art and the Museum of Arts and Design in New York.</a:t>
            </a:r>
          </a:p>
        </p:txBody>
      </p:sp>
      <p:sp>
        <p:nvSpPr>
          <p:cNvPr id="4" name="Slide Number Placeholder 3"/>
          <p:cNvSpPr>
            <a:spLocks noGrp="1"/>
          </p:cNvSpPr>
          <p:nvPr>
            <p:ph type="sldNum" sz="quarter" idx="10"/>
          </p:nvPr>
        </p:nvSpPr>
        <p:spPr/>
        <p:txBody>
          <a:bodyPr/>
          <a:lstStyle/>
          <a:p>
            <a:fld id="{428CFA80-30CB-4CD7-B590-0E71B904F12B}" type="slidenum">
              <a:rPr lang="en-GB" smtClean="0"/>
              <a:pPr/>
              <a:t>7</a:t>
            </a:fld>
            <a:endParaRPr lang="en-GB"/>
          </a:p>
        </p:txBody>
      </p:sp>
    </p:spTree>
    <p:extLst>
      <p:ext uri="{BB962C8B-B14F-4D97-AF65-F5344CB8AC3E}">
        <p14:creationId xmlns:p14="http://schemas.microsoft.com/office/powerpoint/2010/main" xmlns="" val="1186300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Wendell Castle (1932-2018) is a furniture maker located in Scottsville, New</a:t>
            </a:r>
            <a:r>
              <a:rPr lang="en-GB" baseline="0" dirty="0" smtClean="0"/>
              <a:t> York</a:t>
            </a:r>
            <a:r>
              <a:rPr lang="en-GB" dirty="0" smtClean="0"/>
              <a:t>. His furniture designs in wood, plastic and bronze are unique creations that blur the boundaries between function and sculpture. He was born in Emporia, KS.</a:t>
            </a:r>
            <a:r>
              <a:rPr lang="en-GB" baseline="0" dirty="0" smtClean="0"/>
              <a:t> Wendell </a:t>
            </a:r>
            <a:r>
              <a:rPr lang="en-GB" dirty="0" smtClean="0"/>
              <a:t>graduated from the University of Kansas with his BFA in Industrial Design and MFA in sculpture. His academic appointments are</a:t>
            </a:r>
            <a:r>
              <a:rPr lang="en-GB" baseline="0" dirty="0" smtClean="0"/>
              <a:t> many </a:t>
            </a:r>
            <a:r>
              <a:rPr lang="en-GB" dirty="0" smtClean="0"/>
              <a:t>and his inclusion in one-person and group exhibitions as well as permanent collections is extensive. His work can be found in the Museum of Arts and Design, the Metropolitan Museum of Art, the Mint Museum of Art, Museum of Fine Arts, Museum of Modern Art, among others. Some of his unique collections include the </a:t>
            </a:r>
            <a:r>
              <a:rPr lang="en-GB" i="1" dirty="0" smtClean="0"/>
              <a:t>Music Stand </a:t>
            </a:r>
            <a:r>
              <a:rPr lang="en-GB" dirty="0" smtClean="0"/>
              <a:t>of 1964 and the </a:t>
            </a:r>
            <a:r>
              <a:rPr lang="en-GB" i="1" dirty="0" smtClean="0"/>
              <a:t>Dead Eye </a:t>
            </a:r>
            <a:r>
              <a:rPr lang="en-GB" dirty="0" smtClean="0"/>
              <a:t>of 2006.</a:t>
            </a:r>
          </a:p>
        </p:txBody>
      </p:sp>
      <p:sp>
        <p:nvSpPr>
          <p:cNvPr id="4" name="Slide Number Placeholder 3"/>
          <p:cNvSpPr>
            <a:spLocks noGrp="1"/>
          </p:cNvSpPr>
          <p:nvPr>
            <p:ph type="sldNum" sz="quarter" idx="10"/>
          </p:nvPr>
        </p:nvSpPr>
        <p:spPr/>
        <p:txBody>
          <a:bodyPr/>
          <a:lstStyle/>
          <a:p>
            <a:fld id="{428CFA80-30CB-4CD7-B590-0E71B904F12B}" type="slidenum">
              <a:rPr lang="en-GB" smtClean="0"/>
              <a:pPr/>
              <a:t>8</a:t>
            </a:fld>
            <a:endParaRPr lang="en-GB"/>
          </a:p>
        </p:txBody>
      </p:sp>
    </p:spTree>
    <p:extLst>
      <p:ext uri="{BB962C8B-B14F-4D97-AF65-F5344CB8AC3E}">
        <p14:creationId xmlns:p14="http://schemas.microsoft.com/office/powerpoint/2010/main" xmlns="" val="1860722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Art</a:t>
            </a:r>
            <a:r>
              <a:rPr lang="en-GB" baseline="0" dirty="0" smtClean="0"/>
              <a:t> and Craft is a skill that needs to be recognized widely. It portrays the talents that the society has to offer and serves as our identity and legacy. The talent seems to have been replaced by machine-work replacing artists  from their jobs. Wood is a major tool that is used by many artists due to its natural feel and the harmony is creates between people and the natural world. It produces unique designs both in their shape and size. There is need to re-produce  and re-invent in craftsmanship among members of the modern society today.</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9</a:t>
            </a:fld>
            <a:endParaRPr lang="en-GB"/>
          </a:p>
        </p:txBody>
      </p:sp>
    </p:spTree>
    <p:extLst>
      <p:ext uri="{BB962C8B-B14F-4D97-AF65-F5344CB8AC3E}">
        <p14:creationId xmlns:p14="http://schemas.microsoft.com/office/powerpoint/2010/main" xmlns="" val="1346410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are the resources I consulted for this research</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10</a:t>
            </a:fld>
            <a:endParaRPr lang="en-GB"/>
          </a:p>
        </p:txBody>
      </p:sp>
    </p:spTree>
    <p:extLst>
      <p:ext uri="{BB962C8B-B14F-4D97-AF65-F5344CB8AC3E}">
        <p14:creationId xmlns:p14="http://schemas.microsoft.com/office/powerpoint/2010/main" xmlns="" val="1550157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a:t>
            </a:r>
            <a:r>
              <a:rPr lang="en-GB" baseline="0" dirty="0" smtClean="0"/>
              <a:t> would like to thank each one of you for being attentive in </a:t>
            </a:r>
            <a:r>
              <a:rPr lang="en-GB" baseline="0" smtClean="0"/>
              <a:t>my presentation</a:t>
            </a:r>
            <a:endParaRPr lang="en-GB"/>
          </a:p>
        </p:txBody>
      </p:sp>
      <p:sp>
        <p:nvSpPr>
          <p:cNvPr id="4" name="Slide Number Placeholder 3"/>
          <p:cNvSpPr>
            <a:spLocks noGrp="1"/>
          </p:cNvSpPr>
          <p:nvPr>
            <p:ph type="sldNum" sz="quarter" idx="10"/>
          </p:nvPr>
        </p:nvSpPr>
        <p:spPr/>
        <p:txBody>
          <a:bodyPr/>
          <a:lstStyle/>
          <a:p>
            <a:fld id="{428CFA80-30CB-4CD7-B590-0E71B904F12B}" type="slidenum">
              <a:rPr lang="en-GB" smtClean="0"/>
              <a:pPr/>
              <a:t>11</a:t>
            </a:fld>
            <a:endParaRPr lang="en-GB"/>
          </a:p>
        </p:txBody>
      </p:sp>
    </p:spTree>
    <p:extLst>
      <p:ext uri="{BB962C8B-B14F-4D97-AF65-F5344CB8AC3E}">
        <p14:creationId xmlns:p14="http://schemas.microsoft.com/office/powerpoint/2010/main" xmlns="" val="1126783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2754033391"/>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1172685711"/>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115497891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891222256"/>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439207573"/>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56224608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680178119"/>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120691850"/>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1530493250"/>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2006783380"/>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389640123"/>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2247005744"/>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180696878"/>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726985263"/>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59521279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2465866380"/>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58F6A6-B7BF-4DBF-B90B-4E8B75880D90}" type="datetimeFigureOut">
              <a:rPr lang="en-GB" smtClean="0"/>
              <a:pPr/>
              <a:t>30/04/2018</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735132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spd="slow">
    <p:wip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tmuseum.org/toah/hd/acam/hd_acam.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raftinamerica.org/artists-alpha/"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18656"/>
            <a:ext cx="7766936" cy="3366654"/>
          </a:xfrm>
        </p:spPr>
        <p:txBody>
          <a:bodyPr/>
          <a:lstStyle/>
          <a:p>
            <a:pPr algn="l"/>
            <a:r>
              <a:rPr lang="en-GB" dirty="0" smtClean="0"/>
              <a:t>A Presentation about Wood in American Craft History</a:t>
            </a:r>
            <a:br>
              <a:rPr lang="en-GB" dirty="0" smtClean="0"/>
            </a:br>
            <a:endParaRPr lang="en-GB" dirty="0"/>
          </a:p>
        </p:txBody>
      </p:sp>
      <p:sp>
        <p:nvSpPr>
          <p:cNvPr id="3" name="Subtitle 2"/>
          <p:cNvSpPr>
            <a:spLocks noGrp="1"/>
          </p:cNvSpPr>
          <p:nvPr>
            <p:ph type="subTitle" idx="1"/>
          </p:nvPr>
        </p:nvSpPr>
        <p:spPr/>
        <p:txBody>
          <a:bodyPr>
            <a:normAutofit/>
          </a:bodyPr>
          <a:lstStyle/>
          <a:p>
            <a:pPr algn="l"/>
            <a:r>
              <a:rPr lang="en-GB" sz="2800" dirty="0" smtClean="0"/>
              <a:t>Student’s Name</a:t>
            </a:r>
          </a:p>
          <a:p>
            <a:pPr algn="l"/>
            <a:r>
              <a:rPr lang="en-GB" sz="2800" dirty="0" smtClean="0"/>
              <a:t>Institutional Affiliation</a:t>
            </a:r>
            <a:endParaRPr lang="en-GB" sz="2800" dirty="0"/>
          </a:p>
        </p:txBody>
      </p:sp>
    </p:spTree>
    <p:extLst>
      <p:ext uri="{BB962C8B-B14F-4D97-AF65-F5344CB8AC3E}">
        <p14:creationId xmlns:p14="http://schemas.microsoft.com/office/powerpoint/2010/main" xmlns="" val="262652595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3440"/>
          </a:xfrm>
        </p:spPr>
        <p:txBody>
          <a:bodyPr>
            <a:normAutofit fontScale="90000"/>
          </a:bodyPr>
          <a:lstStyle/>
          <a:p>
            <a:r>
              <a:rPr lang="en-GB" dirty="0" smtClean="0"/>
              <a:t>Introduction</a:t>
            </a:r>
            <a:br>
              <a:rPr lang="en-GB" dirty="0" smtClean="0"/>
            </a:br>
            <a:endParaRPr lang="en-GB" dirty="0"/>
          </a:p>
        </p:txBody>
      </p:sp>
      <p:sp>
        <p:nvSpPr>
          <p:cNvPr id="3" name="Content Placeholder 2"/>
          <p:cNvSpPr>
            <a:spLocks noGrp="1"/>
          </p:cNvSpPr>
          <p:nvPr>
            <p:ph idx="1"/>
          </p:nvPr>
        </p:nvSpPr>
        <p:spPr>
          <a:xfrm>
            <a:off x="677334" y="1082041"/>
            <a:ext cx="8596668" cy="4959322"/>
          </a:xfrm>
        </p:spPr>
        <p:txBody>
          <a:bodyPr>
            <a:normAutofit/>
          </a:bodyPr>
          <a:lstStyle/>
          <a:p>
            <a:pPr marL="0" indent="0">
              <a:buNone/>
            </a:pPr>
            <a:r>
              <a:rPr lang="en-GB" b="1" dirty="0"/>
              <a:t>Development of American Crafts</a:t>
            </a:r>
            <a:endParaRPr lang="en-GB" b="1" dirty="0" smtClean="0"/>
          </a:p>
          <a:p>
            <a:r>
              <a:rPr lang="en-GB" dirty="0" smtClean="0"/>
              <a:t>American crafts date back in the 17</a:t>
            </a:r>
            <a:r>
              <a:rPr lang="en-GB" baseline="30000" dirty="0" smtClean="0"/>
              <a:t>th</a:t>
            </a:r>
            <a:r>
              <a:rPr lang="en-GB" dirty="0" smtClean="0"/>
              <a:t> century</a:t>
            </a:r>
          </a:p>
          <a:p>
            <a:r>
              <a:rPr lang="en-GB" dirty="0" smtClean="0"/>
              <a:t>In the past, people used to rely on their crafts to make a living through selling and trading them</a:t>
            </a:r>
          </a:p>
          <a:p>
            <a:r>
              <a:rPr lang="en-GB" dirty="0" smtClean="0"/>
              <a:t>Industrial revolution distanced artists from their products which prompted them to seek a union to end the division of labour that came up and promote the artists as craftsmen</a:t>
            </a:r>
          </a:p>
          <a:p>
            <a:r>
              <a:rPr lang="en-GB" dirty="0" smtClean="0"/>
              <a:t>The artists formed </a:t>
            </a:r>
            <a:r>
              <a:rPr lang="en-GB" dirty="0"/>
              <a:t> </a:t>
            </a:r>
            <a:r>
              <a:rPr lang="en-GB" dirty="0" smtClean="0"/>
              <a:t>an Arts and Crafts Movement which dates back in the 19</a:t>
            </a:r>
            <a:r>
              <a:rPr lang="en-GB" baseline="30000" dirty="0" smtClean="0"/>
              <a:t>th</a:t>
            </a:r>
            <a:r>
              <a:rPr lang="en-GB" dirty="0" smtClean="0"/>
              <a:t> century</a:t>
            </a:r>
          </a:p>
          <a:p>
            <a:r>
              <a:rPr lang="en-GB" dirty="0" smtClean="0"/>
              <a:t>It sought to end the division of labour and promote the artists to the crafts men</a:t>
            </a:r>
          </a:p>
          <a:p>
            <a:r>
              <a:rPr lang="en-GB" dirty="0" smtClean="0"/>
              <a:t>Today, the movement is widely recognized in America and people seek means of </a:t>
            </a:r>
            <a:r>
              <a:rPr lang="en-GB" dirty="0"/>
              <a:t>re-inventing it(</a:t>
            </a:r>
            <a:r>
              <a:rPr lang="en-GB" dirty="0" err="1"/>
              <a:t>Obniski</a:t>
            </a:r>
            <a:r>
              <a:rPr lang="en-GB" dirty="0"/>
              <a:t>, 2018).</a:t>
            </a:r>
            <a:endParaRPr lang="en-GB" dirty="0" smtClean="0"/>
          </a:p>
          <a:p>
            <a:endParaRPr lang="en-GB" dirty="0"/>
          </a:p>
        </p:txBody>
      </p:sp>
    </p:spTree>
    <p:extLst>
      <p:ext uri="{BB962C8B-B14F-4D97-AF65-F5344CB8AC3E}">
        <p14:creationId xmlns:p14="http://schemas.microsoft.com/office/powerpoint/2010/main" xmlns="" val="11274530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Arts and Crafts Movement in America</a:t>
            </a:r>
            <a:endParaRPr lang="en-GB" dirty="0"/>
          </a:p>
        </p:txBody>
      </p:sp>
      <p:sp>
        <p:nvSpPr>
          <p:cNvPr id="3" name="Content Placeholder 2"/>
          <p:cNvSpPr>
            <a:spLocks noGrp="1"/>
          </p:cNvSpPr>
          <p:nvPr>
            <p:ph idx="1"/>
          </p:nvPr>
        </p:nvSpPr>
        <p:spPr/>
        <p:txBody>
          <a:bodyPr/>
          <a:lstStyle/>
          <a:p>
            <a:r>
              <a:rPr lang="en-GB" dirty="0" smtClean="0"/>
              <a:t>Dates back in 19</a:t>
            </a:r>
            <a:r>
              <a:rPr lang="en-GB" baseline="30000" dirty="0" smtClean="0"/>
              <a:t>th</a:t>
            </a:r>
            <a:r>
              <a:rPr lang="en-GB" dirty="0" smtClean="0"/>
              <a:t> century</a:t>
            </a:r>
          </a:p>
          <a:p>
            <a:r>
              <a:rPr lang="en-GB" dirty="0" smtClean="0"/>
              <a:t>Emerged during the late Victorian period in England, the world’s most industrialized country of the time.</a:t>
            </a:r>
          </a:p>
          <a:p>
            <a:r>
              <a:rPr lang="en-GB" dirty="0" smtClean="0"/>
              <a:t>It was formed by artists after the industrial revolution which raised a lot of anxiety on the division of labour and how artists were being distanced from their work.</a:t>
            </a:r>
          </a:p>
          <a:p>
            <a:r>
              <a:rPr lang="en-GB" dirty="0" smtClean="0"/>
              <a:t>The proponents of the movement, in their philosophy, advocated for reforms to cultivate evaluation of the industrial labour since modernized machines replaced artists from their work.</a:t>
            </a:r>
          </a:p>
          <a:p>
            <a:r>
              <a:rPr lang="en-GB" dirty="0" smtClean="0"/>
              <a:t>The movement sought to end the division of labour and promoted the artists as </a:t>
            </a:r>
            <a:r>
              <a:rPr lang="en-GB" dirty="0"/>
              <a:t>the craftsmen(</a:t>
            </a:r>
            <a:r>
              <a:rPr lang="en-GB" dirty="0" err="1"/>
              <a:t>Obniski</a:t>
            </a:r>
            <a:r>
              <a:rPr lang="en-GB" dirty="0"/>
              <a:t>, 2018).</a:t>
            </a:r>
          </a:p>
        </p:txBody>
      </p:sp>
    </p:spTree>
    <p:extLst>
      <p:ext uri="{BB962C8B-B14F-4D97-AF65-F5344CB8AC3E}">
        <p14:creationId xmlns:p14="http://schemas.microsoft.com/office/powerpoint/2010/main" xmlns="" val="236996369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Wood in American Craft History</a:t>
            </a:r>
            <a:endParaRPr lang="en-GB" dirty="0"/>
          </a:p>
        </p:txBody>
      </p:sp>
      <p:sp>
        <p:nvSpPr>
          <p:cNvPr id="3" name="Content Placeholder 2"/>
          <p:cNvSpPr>
            <a:spLocks noGrp="1"/>
          </p:cNvSpPr>
          <p:nvPr>
            <p:ph idx="1"/>
          </p:nvPr>
        </p:nvSpPr>
        <p:spPr/>
        <p:txBody>
          <a:bodyPr/>
          <a:lstStyle/>
          <a:p>
            <a:r>
              <a:rPr lang="en-GB" dirty="0" smtClean="0"/>
              <a:t>In the 1930s, there was a common belief that designs should show harmony between people and nature.</a:t>
            </a:r>
          </a:p>
          <a:p>
            <a:r>
              <a:rPr lang="en-GB" dirty="0" smtClean="0"/>
              <a:t>This meant creating designs that were natural like wood, smooth and round in form.</a:t>
            </a:r>
          </a:p>
          <a:p>
            <a:r>
              <a:rPr lang="en-GB" dirty="0" smtClean="0"/>
              <a:t>Wood is a tool used by many artists in their designs</a:t>
            </a:r>
          </a:p>
          <a:p>
            <a:r>
              <a:rPr lang="en-GB" dirty="0" smtClean="0"/>
              <a:t>It can be used in making furniture, tools and serve as a building material.</a:t>
            </a:r>
          </a:p>
          <a:p>
            <a:r>
              <a:rPr lang="en-GB" dirty="0" smtClean="0"/>
              <a:t>The demand for wood continues to rise.</a:t>
            </a:r>
          </a:p>
          <a:p>
            <a:r>
              <a:rPr lang="en-GB" dirty="0" smtClean="0"/>
              <a:t>In today’s modern society the value placed on wood and its natural feel is diminishing due to the blend that machines have brought such that it is not easy to distinguish machine-made and the </a:t>
            </a:r>
            <a:r>
              <a:rPr lang="en-GB" dirty="0"/>
              <a:t>natural parts("CRAFT IN AMERICA | ARTISTS BY A–Z", 2018).</a:t>
            </a:r>
          </a:p>
        </p:txBody>
      </p:sp>
    </p:spTree>
    <p:extLst>
      <p:ext uri="{BB962C8B-B14F-4D97-AF65-F5344CB8AC3E}">
        <p14:creationId xmlns:p14="http://schemas.microsoft.com/office/powerpoint/2010/main" xmlns="" val="134206073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three contemporary wood artist</a:t>
            </a:r>
            <a:endParaRPr lang="en-GB" dirty="0"/>
          </a:p>
        </p:txBody>
      </p:sp>
      <p:sp>
        <p:nvSpPr>
          <p:cNvPr id="3" name="Content Placeholder 2"/>
          <p:cNvSpPr>
            <a:spLocks noGrp="1"/>
          </p:cNvSpPr>
          <p:nvPr>
            <p:ph idx="1"/>
          </p:nvPr>
        </p:nvSpPr>
        <p:spPr/>
        <p:txBody>
          <a:bodyPr/>
          <a:lstStyle/>
          <a:p>
            <a:pPr marL="0" indent="0">
              <a:buNone/>
            </a:pPr>
            <a:r>
              <a:rPr lang="en-GB" dirty="0" smtClean="0"/>
              <a:t>The following is a list of three modern wood artists in the American Craft History</a:t>
            </a:r>
          </a:p>
          <a:p>
            <a:pPr>
              <a:buFont typeface="Wingdings" panose="05000000000000000000" pitchFamily="2" charset="2"/>
              <a:buChar char="Ø"/>
            </a:pPr>
            <a:r>
              <a:rPr lang="en-GB" dirty="0" smtClean="0"/>
              <a:t>J.B Blunk</a:t>
            </a:r>
          </a:p>
          <a:p>
            <a:pPr>
              <a:buFont typeface="Wingdings" panose="05000000000000000000" pitchFamily="2" charset="2"/>
              <a:buChar char="Ø"/>
            </a:pPr>
            <a:r>
              <a:rPr lang="en-GB" dirty="0" smtClean="0"/>
              <a:t>Arthur Espenet Carpenter</a:t>
            </a:r>
          </a:p>
          <a:p>
            <a:pPr>
              <a:buFont typeface="Wingdings" panose="05000000000000000000" pitchFamily="2" charset="2"/>
              <a:buChar char="Ø"/>
            </a:pPr>
            <a:r>
              <a:rPr lang="en-GB" dirty="0"/>
              <a:t>Wendell </a:t>
            </a:r>
            <a:r>
              <a:rPr lang="en-GB" dirty="0" smtClean="0"/>
              <a:t>Castle ("</a:t>
            </a:r>
            <a:r>
              <a:rPr lang="en-GB" dirty="0"/>
              <a:t>CRAFT IN AMERICA | ARTISTS BY A–Z", 2018)</a:t>
            </a:r>
          </a:p>
        </p:txBody>
      </p:sp>
    </p:spTree>
    <p:extLst>
      <p:ext uri="{BB962C8B-B14F-4D97-AF65-F5344CB8AC3E}">
        <p14:creationId xmlns:p14="http://schemas.microsoft.com/office/powerpoint/2010/main" xmlns="" val="151400048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J.B Blunk</a:t>
            </a:r>
            <a:endParaRPr lang="en-GB" dirty="0"/>
          </a:p>
        </p:txBody>
      </p:sp>
      <p:sp>
        <p:nvSpPr>
          <p:cNvPr id="3" name="Content Placeholder 2"/>
          <p:cNvSpPr>
            <a:spLocks noGrp="1"/>
          </p:cNvSpPr>
          <p:nvPr>
            <p:ph idx="1"/>
          </p:nvPr>
        </p:nvSpPr>
        <p:spPr/>
        <p:txBody>
          <a:bodyPr/>
          <a:lstStyle/>
          <a:p>
            <a:r>
              <a:rPr lang="en-GB" dirty="0" smtClean="0"/>
              <a:t>He is an artist known for working on wood</a:t>
            </a:r>
          </a:p>
          <a:p>
            <a:r>
              <a:rPr lang="en-GB" dirty="0" smtClean="0"/>
              <a:t>He sculpted between 1926 and 2002</a:t>
            </a:r>
          </a:p>
          <a:p>
            <a:r>
              <a:rPr lang="en-GB" dirty="0" smtClean="0"/>
              <a:t>He served in the United States Army in Korea</a:t>
            </a:r>
          </a:p>
          <a:p>
            <a:r>
              <a:rPr lang="en-GB" dirty="0" smtClean="0"/>
              <a:t>He travelled to Japan where he was able to further his knowledge and skills</a:t>
            </a:r>
          </a:p>
          <a:p>
            <a:r>
              <a:rPr lang="en-GB" dirty="0" smtClean="0"/>
              <a:t>On returning to the United States he, eventually, was able to build his own home and studio.</a:t>
            </a:r>
          </a:p>
          <a:p>
            <a:r>
              <a:rPr lang="en-GB" dirty="0" smtClean="0"/>
              <a:t>He started working on wood in 1962. He is known to  have crafted furniture and installations out of redwood which were very unique.</a:t>
            </a:r>
          </a:p>
          <a:p>
            <a:r>
              <a:rPr lang="en-GB" dirty="0" smtClean="0"/>
              <a:t>Some examples of his works include the Dream Lock (1982) and The Planet (</a:t>
            </a:r>
            <a:r>
              <a:rPr lang="en-GB" dirty="0"/>
              <a:t>1969) ("CRAFT IN AMERICA | ARTISTS BY A–Z", 2018)</a:t>
            </a:r>
            <a:endParaRPr lang="en-GB" dirty="0" smtClean="0"/>
          </a:p>
          <a:p>
            <a:endParaRPr lang="en-GB" dirty="0"/>
          </a:p>
        </p:txBody>
      </p:sp>
    </p:spTree>
    <p:extLst>
      <p:ext uri="{BB962C8B-B14F-4D97-AF65-F5344CB8AC3E}">
        <p14:creationId xmlns:p14="http://schemas.microsoft.com/office/powerpoint/2010/main" xmlns="" val="85732484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Arthur Espenet Carpenter</a:t>
            </a:r>
            <a:endParaRPr lang="en-GB" dirty="0"/>
          </a:p>
        </p:txBody>
      </p:sp>
      <p:sp>
        <p:nvSpPr>
          <p:cNvPr id="3" name="Content Placeholder 2"/>
          <p:cNvSpPr>
            <a:spLocks noGrp="1"/>
          </p:cNvSpPr>
          <p:nvPr>
            <p:ph idx="1"/>
          </p:nvPr>
        </p:nvSpPr>
        <p:spPr/>
        <p:txBody>
          <a:bodyPr/>
          <a:lstStyle/>
          <a:p>
            <a:r>
              <a:rPr lang="en-GB" dirty="0" smtClean="0"/>
              <a:t>Arthur Espenet is a Carpenter known for his woodwork from 1920 to 2006.</a:t>
            </a:r>
          </a:p>
          <a:p>
            <a:r>
              <a:rPr lang="en-GB" dirty="0" smtClean="0"/>
              <a:t>In 1984, he was declared a </a:t>
            </a:r>
            <a:r>
              <a:rPr lang="en-GB" i="1" dirty="0" smtClean="0"/>
              <a:t>Living California treasure</a:t>
            </a:r>
          </a:p>
          <a:p>
            <a:r>
              <a:rPr lang="en-GB" dirty="0" smtClean="0"/>
              <a:t>He mostly identified with his sleek and distinctive furniture, for example his wishbone chair and desk as well as music stand</a:t>
            </a:r>
          </a:p>
          <a:p>
            <a:r>
              <a:rPr lang="en-GB" dirty="0" smtClean="0"/>
              <a:t>He taught himself woodworking and taught other people</a:t>
            </a:r>
          </a:p>
          <a:p>
            <a:r>
              <a:rPr lang="en-GB" dirty="0" smtClean="0"/>
              <a:t>He was a founding member of the Baulines Craft Guild</a:t>
            </a:r>
          </a:p>
          <a:p>
            <a:r>
              <a:rPr lang="en-GB" dirty="0" smtClean="0"/>
              <a:t>His works are in Smithsonian Institution and also the Museum of Modern Art as well as the Museum of Arts and Design in </a:t>
            </a:r>
            <a:r>
              <a:rPr lang="en-GB" dirty="0"/>
              <a:t>New </a:t>
            </a:r>
            <a:r>
              <a:rPr lang="en-GB" dirty="0" smtClean="0"/>
              <a:t>York ("</a:t>
            </a:r>
            <a:r>
              <a:rPr lang="en-GB" dirty="0"/>
              <a:t>CRAFT IN AMERICA | ARTISTS BY A–Z", 2018)</a:t>
            </a:r>
          </a:p>
        </p:txBody>
      </p:sp>
    </p:spTree>
    <p:extLst>
      <p:ext uri="{BB962C8B-B14F-4D97-AF65-F5344CB8AC3E}">
        <p14:creationId xmlns:p14="http://schemas.microsoft.com/office/powerpoint/2010/main" xmlns="" val="129842372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Wendell Castle</a:t>
            </a:r>
            <a:endParaRPr lang="en-GB" dirty="0"/>
          </a:p>
        </p:txBody>
      </p:sp>
      <p:sp>
        <p:nvSpPr>
          <p:cNvPr id="3" name="Content Placeholder 2"/>
          <p:cNvSpPr>
            <a:spLocks noGrp="1"/>
          </p:cNvSpPr>
          <p:nvPr>
            <p:ph idx="1"/>
          </p:nvPr>
        </p:nvSpPr>
        <p:spPr/>
        <p:txBody>
          <a:bodyPr/>
          <a:lstStyle/>
          <a:p>
            <a:r>
              <a:rPr lang="en-GB" dirty="0" smtClean="0"/>
              <a:t>Wendell is a wood worker artist known to have worked between 1932 and 2018.</a:t>
            </a:r>
          </a:p>
          <a:p>
            <a:r>
              <a:rPr lang="en-GB" dirty="0" smtClean="0"/>
              <a:t>He is a furniture maker located in Scottsville in New York.</a:t>
            </a:r>
          </a:p>
          <a:p>
            <a:r>
              <a:rPr lang="en-GB" dirty="0" smtClean="0"/>
              <a:t>His furniture creations in wood, plastic and bronze are unique</a:t>
            </a:r>
          </a:p>
          <a:p>
            <a:r>
              <a:rPr lang="en-GB" dirty="0" smtClean="0"/>
              <a:t>His place of birth is Emporia, KS.</a:t>
            </a:r>
          </a:p>
          <a:p>
            <a:r>
              <a:rPr lang="en-GB" dirty="0" smtClean="0"/>
              <a:t>He has a BFA in Industrial Design from University of Kansas and MFA in sculpture</a:t>
            </a:r>
          </a:p>
          <a:p>
            <a:r>
              <a:rPr lang="en-GB" dirty="0" smtClean="0"/>
              <a:t>His works can be traced can be traced in many museums. Some of his works include </a:t>
            </a:r>
            <a:r>
              <a:rPr lang="en-GB" i="1" dirty="0" smtClean="0"/>
              <a:t>music stand </a:t>
            </a:r>
            <a:r>
              <a:rPr lang="en-GB" dirty="0" smtClean="0"/>
              <a:t>of 1964 and </a:t>
            </a:r>
            <a:r>
              <a:rPr lang="en-GB" i="1" dirty="0" smtClean="0"/>
              <a:t>Dead Eye </a:t>
            </a:r>
            <a:r>
              <a:rPr lang="en-GB" dirty="0"/>
              <a:t>of 2006("CRAFT IN AMERICA | ARTISTS BY A–Z", 2018).</a:t>
            </a:r>
          </a:p>
        </p:txBody>
      </p:sp>
    </p:spTree>
    <p:extLst>
      <p:ext uri="{BB962C8B-B14F-4D97-AF65-F5344CB8AC3E}">
        <p14:creationId xmlns:p14="http://schemas.microsoft.com/office/powerpoint/2010/main" xmlns="" val="420208605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r>
              <a:rPr lang="en-GB" dirty="0" smtClean="0"/>
              <a:t>There is need to recognize art and craft in the world</a:t>
            </a:r>
          </a:p>
          <a:p>
            <a:r>
              <a:rPr lang="en-GB" dirty="0" smtClean="0"/>
              <a:t>It portrays the talents that the society has</a:t>
            </a:r>
          </a:p>
          <a:p>
            <a:r>
              <a:rPr lang="en-GB" dirty="0" smtClean="0"/>
              <a:t>The natural designs are unique both in their shape and size</a:t>
            </a:r>
          </a:p>
          <a:p>
            <a:r>
              <a:rPr lang="en-GB" dirty="0" smtClean="0"/>
              <a:t>Machine-work has replaced artists from their jobs</a:t>
            </a:r>
          </a:p>
          <a:p>
            <a:r>
              <a:rPr lang="en-GB" dirty="0" smtClean="0"/>
              <a:t>Wood plays a major role in the art and craft world</a:t>
            </a:r>
          </a:p>
          <a:p>
            <a:r>
              <a:rPr lang="en-GB" dirty="0" smtClean="0"/>
              <a:t>There is need to re-invent </a:t>
            </a:r>
            <a:r>
              <a:rPr lang="en-GB" dirty="0" err="1" smtClean="0"/>
              <a:t>craftsmaship</a:t>
            </a:r>
            <a:endParaRPr lang="en-GB" dirty="0" smtClean="0"/>
          </a:p>
          <a:p>
            <a:endParaRPr lang="en-GB" dirty="0"/>
          </a:p>
        </p:txBody>
      </p:sp>
    </p:spTree>
    <p:extLst>
      <p:ext uri="{BB962C8B-B14F-4D97-AF65-F5344CB8AC3E}">
        <p14:creationId xmlns:p14="http://schemas.microsoft.com/office/powerpoint/2010/main" xmlns="" val="2376256638"/>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References</a:t>
            </a:r>
            <a:endParaRPr lang="en-GB" dirty="0"/>
          </a:p>
        </p:txBody>
      </p:sp>
      <p:sp>
        <p:nvSpPr>
          <p:cNvPr id="3" name="Content Placeholder 2"/>
          <p:cNvSpPr>
            <a:spLocks noGrp="1"/>
          </p:cNvSpPr>
          <p:nvPr>
            <p:ph idx="1"/>
          </p:nvPr>
        </p:nvSpPr>
        <p:spPr/>
        <p:txBody>
          <a:bodyPr/>
          <a:lstStyle/>
          <a:p>
            <a:r>
              <a:rPr lang="en-GB" dirty="0" err="1"/>
              <a:t>Obniski</a:t>
            </a:r>
            <a:r>
              <a:rPr lang="en-GB" dirty="0"/>
              <a:t>, A. (2018). </a:t>
            </a:r>
            <a:r>
              <a:rPr lang="en-GB" i="1" dirty="0"/>
              <a:t>The Arts and Crafts Movement in America | Essay | </a:t>
            </a:r>
            <a:r>
              <a:rPr lang="en-GB" i="1" dirty="0" err="1"/>
              <a:t>Heilbrunn</a:t>
            </a:r>
            <a:r>
              <a:rPr lang="en-GB" i="1" dirty="0"/>
              <a:t> Timeline of Art History | The Metropolitan Museum of Art</a:t>
            </a:r>
            <a:r>
              <a:rPr lang="en-GB" dirty="0"/>
              <a:t>. </a:t>
            </a:r>
            <a:r>
              <a:rPr lang="en-GB" i="1" dirty="0"/>
              <a:t>The Met’s </a:t>
            </a:r>
            <a:r>
              <a:rPr lang="en-GB" i="1" dirty="0" err="1"/>
              <a:t>Heilbrunn</a:t>
            </a:r>
            <a:r>
              <a:rPr lang="en-GB" i="1" dirty="0"/>
              <a:t> Timeline of Art History</a:t>
            </a:r>
            <a:r>
              <a:rPr lang="en-GB" dirty="0"/>
              <a:t>. Retrieved 30 April 2018, from </a:t>
            </a:r>
            <a:r>
              <a:rPr lang="en-GB" dirty="0">
                <a:hlinkClick r:id="rId3"/>
              </a:rPr>
              <a:t>https://</a:t>
            </a:r>
            <a:r>
              <a:rPr lang="en-GB" dirty="0" smtClean="0">
                <a:hlinkClick r:id="rId3"/>
              </a:rPr>
              <a:t>www.metmuseum.org/toah/hd/acam/hd_acam.htm</a:t>
            </a:r>
            <a:endParaRPr lang="en-GB" dirty="0" smtClean="0"/>
          </a:p>
          <a:p>
            <a:r>
              <a:rPr lang="en-GB" i="1" dirty="0"/>
              <a:t>CRAFT IN AMERICA | ARTISTS BY A–Z</a:t>
            </a:r>
            <a:r>
              <a:rPr lang="en-GB" dirty="0"/>
              <a:t>. (2018). </a:t>
            </a:r>
            <a:r>
              <a:rPr lang="en-GB" i="1" dirty="0"/>
              <a:t>Craftinamerica.org</a:t>
            </a:r>
            <a:r>
              <a:rPr lang="en-GB" dirty="0"/>
              <a:t>. Retrieved 30 April 2018, from </a:t>
            </a:r>
            <a:r>
              <a:rPr lang="en-GB" dirty="0">
                <a:hlinkClick r:id="rId4"/>
              </a:rPr>
              <a:t>http://www.craftinamerica.org/artists-alpha</a:t>
            </a:r>
            <a:r>
              <a:rPr lang="en-GB" dirty="0" smtClean="0">
                <a:hlinkClick r:id="rId4"/>
              </a:rPr>
              <a:t>/</a:t>
            </a:r>
            <a:endParaRPr lang="en-GB" dirty="0" smtClean="0"/>
          </a:p>
          <a:p>
            <a:endParaRPr lang="en-GB" dirty="0"/>
          </a:p>
        </p:txBody>
      </p:sp>
    </p:spTree>
    <p:extLst>
      <p:ext uri="{BB962C8B-B14F-4D97-AF65-F5344CB8AC3E}">
        <p14:creationId xmlns:p14="http://schemas.microsoft.com/office/powerpoint/2010/main" xmlns="" val="413430114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GB" sz="5400" dirty="0" smtClean="0">
                <a:solidFill>
                  <a:schemeClr val="accent1"/>
                </a:solidFill>
              </a:rPr>
              <a:t>Thank you for listening</a:t>
            </a:r>
            <a:endParaRPr lang="en-GB" sz="5400" dirty="0">
              <a:solidFill>
                <a:schemeClr val="accent1"/>
              </a:solidFill>
            </a:endParaRPr>
          </a:p>
        </p:txBody>
      </p:sp>
    </p:spTree>
    <p:extLst>
      <p:ext uri="{BB962C8B-B14F-4D97-AF65-F5344CB8AC3E}">
        <p14:creationId xmlns:p14="http://schemas.microsoft.com/office/powerpoint/2010/main" xmlns="" val="1788478617"/>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Facet">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242</TotalTime>
  <Words>2117</Words>
  <Application>Microsoft Office PowerPoint</Application>
  <PresentationFormat>Custom</PresentationFormat>
  <Paragraphs>88</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A Presentation about Wood in American Craft History </vt:lpstr>
      <vt:lpstr>Introduction </vt:lpstr>
      <vt:lpstr>Arts and Crafts Movement in America</vt:lpstr>
      <vt:lpstr>Wood in American Craft History</vt:lpstr>
      <vt:lpstr>Examples of three contemporary wood artist</vt:lpstr>
      <vt:lpstr>J.B Blunk</vt:lpstr>
      <vt:lpstr>Arthur Espenet Carpenter</vt:lpstr>
      <vt:lpstr>Wendell Castle</vt:lpstr>
      <vt:lpstr>Conclusion</vt:lpstr>
      <vt:lpstr>References</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Presentation about Wood in American Craft History</dc:title>
  <dc:creator>user1</dc:creator>
  <cp:lastModifiedBy>FRANK</cp:lastModifiedBy>
  <cp:revision>26</cp:revision>
  <dcterms:created xsi:type="dcterms:W3CDTF">2018-04-30T13:04:53Z</dcterms:created>
  <dcterms:modified xsi:type="dcterms:W3CDTF">2018-04-30T17:17:07Z</dcterms:modified>
</cp:coreProperties>
</file>